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Merriweather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5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76229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2414230"/>
            <a:ext cx="7416403" cy="13496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 de Gestión Académica – Base de Datos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4087773"/>
            <a:ext cx="7416403" cy="17275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Universidad Bethesda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Presentado por: Jose Miguel Parada Leon Docente: Tito Flores Fecha: 03/10/2025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1528" y="973693"/>
            <a:ext cx="7429976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Conclusiones y Próximos Pasos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91528" y="1889046"/>
            <a:ext cx="7560945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implementación de esta base de datos para la Universidad Bethesda representa un avance significativo en la modernización de su gestión académica.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91528" y="3259217"/>
            <a:ext cx="2968585" cy="370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Principales Logros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791528" y="3828098"/>
            <a:ext cx="353913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Garantiza la </a:t>
            </a: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integridad y consistencia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de todos los datos académicos.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791528" y="4847034"/>
            <a:ext cx="3539133" cy="633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Permite </a:t>
            </a: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consultas rápidas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la automatización de procesos clave.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1528" y="5549384"/>
            <a:ext cx="353913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Los </a:t>
            </a:r>
            <a:r>
              <a:rPr lang="en-US" sz="15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triggers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previenen duplicados y aseguran la calidad de la información.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820960" y="3259217"/>
            <a:ext cx="3539133" cy="741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Recomendaciones Futuras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4820960" y="4199096"/>
            <a:ext cx="353913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Integrar con una </a:t>
            </a:r>
            <a:r>
              <a:rPr lang="en-US" sz="155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interfaz web o aplicación móvil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un acceso más fácil y amigable.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4820960" y="5218033"/>
            <a:ext cx="353913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Explorar la conexión con </a:t>
            </a:r>
            <a:r>
              <a:rPr lang="en-US" sz="155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sistemas de e-learning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una experiencia educativa completa.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4820960" y="6236970"/>
            <a:ext cx="3539133" cy="9497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Considerar la implementación de </a:t>
            </a:r>
            <a:r>
              <a:rPr lang="en-US" sz="1550" dirty="0">
                <a:solidFill>
                  <a:srgbClr val="041938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paneles de control interactivos</a:t>
            </a: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para la dirección universitaria.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198" y="1766411"/>
            <a:ext cx="6343055" cy="6748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Introducción al Proyecto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6350198" y="2765108"/>
            <a:ext cx="7416403" cy="2073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Este proyecto se enfoca en la implementación de una base de datos robusta y eficiente para la gestión académica de la Universidad Bethesda. Su propósito principal es centralizar y automatizar el control de información crucial, abarcando desde el registro de estudiantes y docentes hasta la administración de materias, inscripciones, calificaciones, asistencias y becas.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350198" y="5081111"/>
            <a:ext cx="7416403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solución ha sido desarrollada utilizando </a:t>
            </a:r>
            <a:r>
              <a:rPr lang="en-US" sz="1700" dirty="0">
                <a:solidFill>
                  <a:srgbClr val="01318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SQL Server</a:t>
            </a: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, incorporando elementos avanzados como procedimientos almacenados, funciones, triggers y vistas para asegurar la integridad y el rendimiento óptimo de los datos.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9975" y="630317"/>
            <a:ext cx="7644051" cy="1171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del Sistema de Gestión Académica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749975" y="2364581"/>
            <a:ext cx="7644051" cy="1984534"/>
          </a:xfrm>
          <a:prstGeom prst="roundRect">
            <a:avLst>
              <a:gd name="adj" fmla="val 5529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749975" y="2341721"/>
            <a:ext cx="7644051" cy="91440"/>
          </a:xfrm>
          <a:prstGeom prst="roundRect">
            <a:avLst>
              <a:gd name="adj" fmla="val 86133"/>
            </a:avLst>
          </a:prstGeom>
          <a:solidFill>
            <a:srgbClr val="609DFF"/>
          </a:solidFill>
          <a:ln/>
        </p:spPr>
      </p:sp>
      <p:sp>
        <p:nvSpPr>
          <p:cNvPr id="6" name="Shape 3"/>
          <p:cNvSpPr/>
          <p:nvPr/>
        </p:nvSpPr>
        <p:spPr>
          <a:xfrm>
            <a:off x="4290774" y="2083356"/>
            <a:ext cx="562451" cy="562451"/>
          </a:xfrm>
          <a:prstGeom prst="roundRect">
            <a:avLst>
              <a:gd name="adj" fmla="val 162574"/>
            </a:avLst>
          </a:prstGeom>
          <a:solidFill>
            <a:srgbClr val="609DFF"/>
          </a:solidFill>
          <a:ln/>
        </p:spPr>
      </p:sp>
      <p:sp>
        <p:nvSpPr>
          <p:cNvPr id="7" name="Text 4"/>
          <p:cNvSpPr/>
          <p:nvPr/>
        </p:nvSpPr>
        <p:spPr>
          <a:xfrm>
            <a:off x="4459486" y="2223968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960239" y="2833330"/>
            <a:ext cx="2343983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 General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960239" y="3238738"/>
            <a:ext cx="7223522" cy="900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Desarrollar una base de datos integral y eficiente capaz de gestionar toda la información académica y administrativa de la Universidad Bethesda de manera centralizada.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49975" y="4817745"/>
            <a:ext cx="7644051" cy="2781419"/>
          </a:xfrm>
          <a:prstGeom prst="roundRect">
            <a:avLst>
              <a:gd name="adj" fmla="val 3945"/>
            </a:avLst>
          </a:prstGeom>
          <a:solidFill>
            <a:srgbClr val="09151A">
              <a:alpha val="95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749975" y="4794885"/>
            <a:ext cx="7644051" cy="91440"/>
          </a:xfrm>
          <a:prstGeom prst="roundRect">
            <a:avLst>
              <a:gd name="adj" fmla="val 86133"/>
            </a:avLst>
          </a:prstGeom>
          <a:solidFill>
            <a:srgbClr val="609DFF"/>
          </a:solidFill>
          <a:ln/>
        </p:spPr>
      </p:sp>
      <p:sp>
        <p:nvSpPr>
          <p:cNvPr id="12" name="Shape 9"/>
          <p:cNvSpPr/>
          <p:nvPr/>
        </p:nvSpPr>
        <p:spPr>
          <a:xfrm>
            <a:off x="4290774" y="4536519"/>
            <a:ext cx="562451" cy="562451"/>
          </a:xfrm>
          <a:prstGeom prst="roundRect">
            <a:avLst>
              <a:gd name="adj" fmla="val 162574"/>
            </a:avLst>
          </a:prstGeom>
          <a:solidFill>
            <a:srgbClr val="609DFF"/>
          </a:solidFill>
          <a:ln/>
        </p:spPr>
      </p:sp>
      <p:sp>
        <p:nvSpPr>
          <p:cNvPr id="13" name="Text 10"/>
          <p:cNvSpPr/>
          <p:nvPr/>
        </p:nvSpPr>
        <p:spPr>
          <a:xfrm>
            <a:off x="4459486" y="4677132"/>
            <a:ext cx="224909" cy="2812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0239" y="5286494"/>
            <a:ext cx="2376249" cy="2930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Objetivos Específicos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60239" y="5691902"/>
            <a:ext cx="722352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Registrar y administrar información de estudiantes, docentes y materias.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960239" y="6057543"/>
            <a:ext cx="722352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Controlar inscripciones, calificaciones y asistencias de los estudiantes.</a:t>
            </a:r>
            <a:endParaRPr lang="en-US" sz="1450" dirty="0"/>
          </a:p>
        </p:txBody>
      </p:sp>
      <p:sp>
        <p:nvSpPr>
          <p:cNvPr id="17" name="Text 14"/>
          <p:cNvSpPr/>
          <p:nvPr/>
        </p:nvSpPr>
        <p:spPr>
          <a:xfrm>
            <a:off x="960239" y="6423184"/>
            <a:ext cx="7223522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Gestionar eficientemente el sistema de becas y documentos asociados.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960239" y="6788825"/>
            <a:ext cx="7223522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Implementar procedimientos almacenados, funciones y triggers para asegurar la integridad y automatización.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004" y="664607"/>
            <a:ext cx="13046393" cy="1237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Justificación: La Necesidad de un Sistema Automatizado</a:t>
            </a:r>
            <a:endParaRPr lang="en-US" sz="3850" dirty="0"/>
          </a:p>
        </p:txBody>
      </p:sp>
      <p:sp>
        <p:nvSpPr>
          <p:cNvPr id="3" name="Text 1"/>
          <p:cNvSpPr/>
          <p:nvPr/>
        </p:nvSpPr>
        <p:spPr>
          <a:xfrm>
            <a:off x="792004" y="2298144"/>
            <a:ext cx="13046393" cy="950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gestión manual de la información académica es propensa a errores y lentitud, impactando negativamente la eficiencia y la toma de decisiones. La implementación de esta base de datos se justifica por varios motivos clave que garantizan una mejora sustancial en la operatividad de la universidad.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92004" y="3470910"/>
            <a:ext cx="6424136" cy="1947982"/>
          </a:xfrm>
          <a:prstGeom prst="roundRect">
            <a:avLst>
              <a:gd name="adj" fmla="val 42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97625" y="3676531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609DF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8" y="3806428"/>
            <a:ext cx="267295" cy="33408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97625" y="4468535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Integridad de Datos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997625" y="4896564"/>
            <a:ext cx="601289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Asegura la coherencia y validez de la información académica.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414141" y="3470910"/>
            <a:ext cx="6424255" cy="1947982"/>
          </a:xfrm>
          <a:prstGeom prst="roundRect">
            <a:avLst>
              <a:gd name="adj" fmla="val 42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19762" y="3676531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609DF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3116" y="3806428"/>
            <a:ext cx="267295" cy="33408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9762" y="4468535"/>
            <a:ext cx="2526149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Rapidez en Consultas</a:t>
            </a:r>
            <a:endParaRPr lang="en-US" sz="1900" dirty="0"/>
          </a:p>
        </p:txBody>
      </p:sp>
      <p:sp>
        <p:nvSpPr>
          <p:cNvPr id="13" name="Text 9"/>
          <p:cNvSpPr/>
          <p:nvPr/>
        </p:nvSpPr>
        <p:spPr>
          <a:xfrm>
            <a:off x="7619762" y="4896564"/>
            <a:ext cx="60130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Optimiza el acceso y la recuperación de datos esenciales.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92004" y="5616892"/>
            <a:ext cx="6424136" cy="1947982"/>
          </a:xfrm>
          <a:prstGeom prst="roundRect">
            <a:avLst>
              <a:gd name="adj" fmla="val 42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97625" y="5822513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609DF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978" y="5952411"/>
            <a:ext cx="267295" cy="33408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97625" y="6614517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Seguridad Reforzada</a:t>
            </a:r>
            <a:endParaRPr lang="en-US" sz="1900" dirty="0"/>
          </a:p>
        </p:txBody>
      </p:sp>
      <p:sp>
        <p:nvSpPr>
          <p:cNvPr id="18" name="Text 13"/>
          <p:cNvSpPr/>
          <p:nvPr/>
        </p:nvSpPr>
        <p:spPr>
          <a:xfrm>
            <a:off x="997625" y="7042547"/>
            <a:ext cx="601289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Protege la información mediante reglas y permisos definidos.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414141" y="5616892"/>
            <a:ext cx="6424255" cy="1947982"/>
          </a:xfrm>
          <a:prstGeom prst="roundRect">
            <a:avLst>
              <a:gd name="adj" fmla="val 4269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619762" y="5822513"/>
            <a:ext cx="594003" cy="594003"/>
          </a:xfrm>
          <a:prstGeom prst="roundRect">
            <a:avLst>
              <a:gd name="adj" fmla="val 15392322"/>
            </a:avLst>
          </a:prstGeom>
          <a:solidFill>
            <a:srgbClr val="609DF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116" y="5952411"/>
            <a:ext cx="267295" cy="33408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9762" y="6614517"/>
            <a:ext cx="247507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Escalabilidad Futura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7619762" y="7042547"/>
            <a:ext cx="6013013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Facilita el crecimiento y adaptación a nuevas necesidades.</a:t>
            </a:r>
            <a:endParaRPr lang="en-US" sz="15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3282" y="373499"/>
            <a:ext cx="7952542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Alcance del Proyecto: Lo Que Incluye y Lo Que No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43282" y="1137404"/>
            <a:ext cx="203751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Incluye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43282" y="1527691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Gestión de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Estudiantes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,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Docentes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Materias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.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543282" y="1792486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Definición y administración de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Grupos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Horarios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.</a:t>
            </a:r>
            <a:endParaRPr lang="en-US" sz="1050" dirty="0"/>
          </a:p>
        </p:txBody>
      </p:sp>
      <p:sp>
        <p:nvSpPr>
          <p:cNvPr id="6" name="Text 4"/>
          <p:cNvSpPr/>
          <p:nvPr/>
        </p:nvSpPr>
        <p:spPr>
          <a:xfrm>
            <a:off x="543282" y="2057281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Registro y control de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Inscripciones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,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Asistencias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Calificaciones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.</a:t>
            </a:r>
            <a:endParaRPr lang="en-US" sz="1050" dirty="0"/>
          </a:p>
        </p:txBody>
      </p:sp>
      <p:sp>
        <p:nvSpPr>
          <p:cNvPr id="7" name="Text 5"/>
          <p:cNvSpPr/>
          <p:nvPr/>
        </p:nvSpPr>
        <p:spPr>
          <a:xfrm>
            <a:off x="543282" y="2322076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Administración de </a:t>
            </a:r>
            <a:r>
              <a:rPr lang="en-US" sz="1050" dirty="0">
                <a:solidFill>
                  <a:srgbClr val="609DFF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Becas</a:t>
            </a: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y la documentación asociada.</a:t>
            </a:r>
            <a:endParaRPr lang="en-US" sz="10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82" y="2692122"/>
            <a:ext cx="6606302" cy="660630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7488436" y="1137404"/>
            <a:ext cx="2037517" cy="254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 Incluye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88436" y="1527691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Desarrollo de una interfaz web o aplicación de usuario final.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7488436" y="1792486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Integración directa con otros sistemas externos de la universidad.</a:t>
            </a:r>
            <a:endParaRPr lang="en-US" sz="1050" dirty="0"/>
          </a:p>
        </p:txBody>
      </p:sp>
      <p:sp>
        <p:nvSpPr>
          <p:cNvPr id="12" name="Text 9"/>
          <p:cNvSpPr/>
          <p:nvPr/>
        </p:nvSpPr>
        <p:spPr>
          <a:xfrm>
            <a:off x="7488436" y="2057281"/>
            <a:ext cx="6606302" cy="2172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Módulos para gestión financiera o recursos humanos.</a:t>
            </a:r>
            <a:endParaRPr lang="en-US" sz="10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8436" y="2427327"/>
            <a:ext cx="6606302" cy="660630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1840" y="296942"/>
            <a:ext cx="4866561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Tablas Principales de la Base de Datos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431840" y="850106"/>
            <a:ext cx="13766721" cy="345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estructura de la base de datos se basa en un conjunto de tablas interconectadas, cada una diseñada para almacenar un tipo específico de información académica y administrativa. Estas tablas son el pilar fundamental para la organización y recuperación eficiente de los datos.</a:t>
            </a:r>
            <a:endParaRPr lang="en-US" sz="850" dirty="0"/>
          </a:p>
        </p:txBody>
      </p:sp>
      <p:sp>
        <p:nvSpPr>
          <p:cNvPr id="4" name="Shape 2"/>
          <p:cNvSpPr/>
          <p:nvPr/>
        </p:nvSpPr>
        <p:spPr>
          <a:xfrm>
            <a:off x="431840" y="1317069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539716"/>
            <a:ext cx="161925" cy="20240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71550" y="1424940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Carreras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31840" y="2072759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38" y="2295406"/>
            <a:ext cx="161925" cy="20240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71550" y="2180630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Estudiantes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431840" y="2828449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38" y="3051096"/>
            <a:ext cx="161925" cy="20240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50" y="2936319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Docentes</a:t>
            </a:r>
            <a:endParaRPr lang="en-US" sz="1050" dirty="0"/>
          </a:p>
        </p:txBody>
      </p:sp>
      <p:sp>
        <p:nvSpPr>
          <p:cNvPr id="13" name="Shape 8"/>
          <p:cNvSpPr/>
          <p:nvPr/>
        </p:nvSpPr>
        <p:spPr>
          <a:xfrm>
            <a:off x="431840" y="3584138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738" y="3806785"/>
            <a:ext cx="161925" cy="202406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71550" y="3692009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Materias</a:t>
            </a:r>
            <a:endParaRPr lang="en-US" sz="1050" dirty="0"/>
          </a:p>
        </p:txBody>
      </p:sp>
      <p:sp>
        <p:nvSpPr>
          <p:cNvPr id="16" name="Shape 10"/>
          <p:cNvSpPr/>
          <p:nvPr/>
        </p:nvSpPr>
        <p:spPr>
          <a:xfrm>
            <a:off x="431840" y="4339828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738" y="4562475"/>
            <a:ext cx="161925" cy="202406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971550" y="4447699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Grupos</a:t>
            </a:r>
            <a:endParaRPr lang="en-US" sz="1050" dirty="0"/>
          </a:p>
        </p:txBody>
      </p:sp>
      <p:sp>
        <p:nvSpPr>
          <p:cNvPr id="19" name="Shape 12"/>
          <p:cNvSpPr/>
          <p:nvPr/>
        </p:nvSpPr>
        <p:spPr>
          <a:xfrm>
            <a:off x="431840" y="5095518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0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6738" y="5318165"/>
            <a:ext cx="161925" cy="202406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971550" y="5203388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Inscripciones</a:t>
            </a:r>
            <a:endParaRPr lang="en-US" sz="1050" dirty="0"/>
          </a:p>
        </p:txBody>
      </p:sp>
      <p:sp>
        <p:nvSpPr>
          <p:cNvPr id="22" name="Shape 14"/>
          <p:cNvSpPr/>
          <p:nvPr/>
        </p:nvSpPr>
        <p:spPr>
          <a:xfrm>
            <a:off x="431840" y="5851208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3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6738" y="6073854"/>
            <a:ext cx="161925" cy="202406"/>
          </a:xfrm>
          <a:prstGeom prst="rect">
            <a:avLst/>
          </a:prstGeom>
        </p:spPr>
      </p:pic>
      <p:sp>
        <p:nvSpPr>
          <p:cNvPr id="24" name="Text 15"/>
          <p:cNvSpPr/>
          <p:nvPr/>
        </p:nvSpPr>
        <p:spPr>
          <a:xfrm>
            <a:off x="971550" y="5959078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Asistencias</a:t>
            </a:r>
            <a:endParaRPr lang="en-US" sz="1050" dirty="0"/>
          </a:p>
        </p:txBody>
      </p:sp>
      <p:sp>
        <p:nvSpPr>
          <p:cNvPr id="25" name="Shape 16"/>
          <p:cNvSpPr/>
          <p:nvPr/>
        </p:nvSpPr>
        <p:spPr>
          <a:xfrm>
            <a:off x="431840" y="6606897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6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6738" y="6829544"/>
            <a:ext cx="161925" cy="202406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971550" y="6714768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Calificaciones</a:t>
            </a:r>
            <a:endParaRPr lang="en-US" sz="1050" dirty="0"/>
          </a:p>
        </p:txBody>
      </p:sp>
      <p:sp>
        <p:nvSpPr>
          <p:cNvPr id="28" name="Shape 18"/>
          <p:cNvSpPr/>
          <p:nvPr/>
        </p:nvSpPr>
        <p:spPr>
          <a:xfrm>
            <a:off x="431840" y="7362587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2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738" y="7585234"/>
            <a:ext cx="161925" cy="202406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971550" y="7470458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Becas</a:t>
            </a:r>
            <a:endParaRPr lang="en-US" sz="1050" dirty="0"/>
          </a:p>
        </p:txBody>
      </p:sp>
      <p:sp>
        <p:nvSpPr>
          <p:cNvPr id="31" name="Shape 20"/>
          <p:cNvSpPr/>
          <p:nvPr/>
        </p:nvSpPr>
        <p:spPr>
          <a:xfrm>
            <a:off x="431840" y="8118277"/>
            <a:ext cx="431840" cy="647819"/>
          </a:xfrm>
          <a:prstGeom prst="roundRect">
            <a:avLst>
              <a:gd name="adj" fmla="val 360096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pic>
        <p:nvPicPr>
          <p:cNvPr id="32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738" y="8340923"/>
            <a:ext cx="161925" cy="202406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971550" y="8226147"/>
            <a:ext cx="1349812" cy="1687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BecasEstudiantes</a:t>
            </a:r>
            <a:endParaRPr lang="en-US" sz="10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2006" y="558165"/>
            <a:ext cx="9371290" cy="634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Relaciones entre las Tablas Principales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812006" y="1598533"/>
            <a:ext cx="13006387" cy="974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 interconexión entre las tablas es fundamental para modelar la complejidad de la gestión académica. Estas relaciones permiten vincular la información de manera lógica, facilitando consultas complejas y manteniendo la coherencia de los datos en toda la base de datos.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06" y="2801303"/>
            <a:ext cx="1015008" cy="12180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0016" y="3004304"/>
            <a:ext cx="6029206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Carreras se relacionan con Estudiantes y Materias</a:t>
            </a:r>
            <a:endParaRPr lang="en-US" sz="19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006" y="4019312"/>
            <a:ext cx="1015008" cy="121800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0016" y="4222313"/>
            <a:ext cx="6846213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Materias se asocian a Grupos, los cuales tienen Docentes</a:t>
            </a:r>
            <a:endParaRPr lang="en-US" sz="19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006" y="5237321"/>
            <a:ext cx="1015008" cy="12180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2030016" y="5440323"/>
            <a:ext cx="9145667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Estudiantes realizan Inscripciones, que llevan a Asistencias y Calificaciones</a:t>
            </a:r>
            <a:endParaRPr lang="en-US" sz="19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06" y="6455331"/>
            <a:ext cx="1015008" cy="121800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30016" y="6658332"/>
            <a:ext cx="7281029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Becas se asignan a Estudiantes a través de BecasEstudiantes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2348" y="603647"/>
            <a:ext cx="7759303" cy="162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Funcionalidades Avanzadas: Procedimientos, Funciones y Triggers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692348" y="2485906"/>
            <a:ext cx="7759303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Para potenciar la automatización y garantizar la integridad de los datos, la base de datos incorpora elementos de programación en SQL Server. Estos componentes son cruciales para ejecutar tareas complejas y mantener la coherencia del sistema.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92348" y="3684389"/>
            <a:ext cx="2277666" cy="540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Procedimientos Almacenados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92348" y="4398169"/>
            <a:ext cx="2277666" cy="8308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sp_InsertarEstudiante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Facilita el registro de nuevos estudiantes.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92348" y="5289471"/>
            <a:ext cx="2277666" cy="110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sp_VerCalificaciones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Permite consultar las calificaciones de los estudiantes.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692348" y="6457712"/>
            <a:ext cx="2277666" cy="110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sp_ActualizarBeca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Para modificar la información de una beca.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3399830" y="3684389"/>
            <a:ext cx="216372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Funciones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3399830" y="4127778"/>
            <a:ext cx="2277666" cy="110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fn_PromedioEstudiante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Calcula el promedio de calificaciones de un estudiante específico.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3399830" y="5296019"/>
            <a:ext cx="2277666" cy="110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fn_ContarMateriasActivas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Retorna el número de materias activas de un docente.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6107311" y="3684389"/>
            <a:ext cx="2163723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Triggers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6107311" y="4127778"/>
            <a:ext cx="2359462" cy="13846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trg_NoDuplicarInscripcion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Evita inscripciones duplicadas para la misma materia y estudiante.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6107311" y="5572958"/>
            <a:ext cx="2359462" cy="11077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dirty="0">
                <a:solidFill>
                  <a:srgbClr val="E2E6E9"/>
                </a:solidFill>
                <a:highlight>
                  <a:srgbClr val="16222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trg_AuditoriaCalificaciones</a:t>
            </a:r>
            <a:r>
              <a:rPr lang="en-US" sz="1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 : Registra cambios en las calificaciones para auditoría.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7368" y="598051"/>
            <a:ext cx="11396305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Vistas para el Acceso Simplificado a los Datos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47368" y="1683663"/>
            <a:ext cx="12935664" cy="1016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Las vistas son herramientas poderosas que permiten presentar los datos de las tablas de una manera más sencilla y personalizada, ocultando la complejidad de las uniones y filtros subyacentes. Facilitan el acceso a información específica sin necesidad de escribir consultas complejas.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847368" y="2938463"/>
            <a:ext cx="6361867" cy="2240637"/>
          </a:xfrm>
          <a:prstGeom prst="roundRect">
            <a:avLst>
              <a:gd name="adj" fmla="val 397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70228" y="2961323"/>
            <a:ext cx="6316147" cy="635556"/>
          </a:xfrm>
          <a:prstGeom prst="roundRect">
            <a:avLst>
              <a:gd name="adj" fmla="val 9684"/>
            </a:avLst>
          </a:prstGeom>
          <a:solidFill>
            <a:srgbClr val="003180"/>
          </a:solidFill>
          <a:ln/>
        </p:spPr>
      </p:sp>
      <p:sp>
        <p:nvSpPr>
          <p:cNvPr id="6" name="Text 4"/>
          <p:cNvSpPr/>
          <p:nvPr/>
        </p:nvSpPr>
        <p:spPr>
          <a:xfrm>
            <a:off x="3869412" y="3076694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500" dirty="0"/>
          </a:p>
        </p:txBody>
      </p:sp>
      <p:sp>
        <p:nvSpPr>
          <p:cNvPr id="7" name="Text 5"/>
          <p:cNvSpPr/>
          <p:nvPr/>
        </p:nvSpPr>
        <p:spPr>
          <a:xfrm>
            <a:off x="1082040" y="3808690"/>
            <a:ext cx="292250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vw_EstudiantesCarrera</a:t>
            </a:r>
            <a:endParaRPr lang="en-US" sz="2050" dirty="0"/>
          </a:p>
        </p:txBody>
      </p:sp>
      <p:sp>
        <p:nvSpPr>
          <p:cNvPr id="8" name="Text 6"/>
          <p:cNvSpPr/>
          <p:nvPr/>
        </p:nvSpPr>
        <p:spPr>
          <a:xfrm>
            <a:off x="1082040" y="4266724"/>
            <a:ext cx="589252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Muestra los estudiantes junto con el nombre de la carrera a la que pertenecen.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1047" y="2938463"/>
            <a:ext cx="6361986" cy="2240637"/>
          </a:xfrm>
          <a:prstGeom prst="roundRect">
            <a:avLst>
              <a:gd name="adj" fmla="val 397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443907" y="2961323"/>
            <a:ext cx="6316266" cy="635556"/>
          </a:xfrm>
          <a:prstGeom prst="roundRect">
            <a:avLst>
              <a:gd name="adj" fmla="val 9684"/>
            </a:avLst>
          </a:prstGeom>
          <a:solidFill>
            <a:srgbClr val="003180"/>
          </a:solidFill>
          <a:ln/>
        </p:spPr>
      </p:sp>
      <p:sp>
        <p:nvSpPr>
          <p:cNvPr id="11" name="Text 9"/>
          <p:cNvSpPr/>
          <p:nvPr/>
        </p:nvSpPr>
        <p:spPr>
          <a:xfrm>
            <a:off x="10443091" y="3076694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500" dirty="0"/>
          </a:p>
        </p:txBody>
      </p:sp>
      <p:sp>
        <p:nvSpPr>
          <p:cNvPr id="12" name="Text 10"/>
          <p:cNvSpPr/>
          <p:nvPr/>
        </p:nvSpPr>
        <p:spPr>
          <a:xfrm>
            <a:off x="7655719" y="3808690"/>
            <a:ext cx="3276838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vw_AsistenciaEstudiantes</a:t>
            </a:r>
            <a:endParaRPr lang="en-US" sz="2050" dirty="0"/>
          </a:p>
        </p:txBody>
      </p:sp>
      <p:sp>
        <p:nvSpPr>
          <p:cNvPr id="13" name="Text 11"/>
          <p:cNvSpPr/>
          <p:nvPr/>
        </p:nvSpPr>
        <p:spPr>
          <a:xfrm>
            <a:off x="7655719" y="4266724"/>
            <a:ext cx="5892641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Presenta un resumen de las asistencias de los estudiantes por cada materia.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847368" y="5390912"/>
            <a:ext cx="6361867" cy="2240637"/>
          </a:xfrm>
          <a:prstGeom prst="roundRect">
            <a:avLst>
              <a:gd name="adj" fmla="val 397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870228" y="5413772"/>
            <a:ext cx="6316147" cy="635556"/>
          </a:xfrm>
          <a:prstGeom prst="roundRect">
            <a:avLst>
              <a:gd name="adj" fmla="val 9684"/>
            </a:avLst>
          </a:prstGeom>
          <a:solidFill>
            <a:srgbClr val="003180"/>
          </a:solidFill>
          <a:ln/>
        </p:spPr>
      </p:sp>
      <p:sp>
        <p:nvSpPr>
          <p:cNvPr id="16" name="Text 14"/>
          <p:cNvSpPr/>
          <p:nvPr/>
        </p:nvSpPr>
        <p:spPr>
          <a:xfrm>
            <a:off x="3869412" y="5529143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500" dirty="0"/>
          </a:p>
        </p:txBody>
      </p:sp>
      <p:sp>
        <p:nvSpPr>
          <p:cNvPr id="17" name="Text 15"/>
          <p:cNvSpPr/>
          <p:nvPr/>
        </p:nvSpPr>
        <p:spPr>
          <a:xfrm>
            <a:off x="1082040" y="6261140"/>
            <a:ext cx="371713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vw_CalificacionesEstudiantes</a:t>
            </a:r>
            <a:endParaRPr lang="en-US" sz="2050" dirty="0"/>
          </a:p>
        </p:txBody>
      </p:sp>
      <p:sp>
        <p:nvSpPr>
          <p:cNvPr id="18" name="Text 16"/>
          <p:cNvSpPr/>
          <p:nvPr/>
        </p:nvSpPr>
        <p:spPr>
          <a:xfrm>
            <a:off x="1082040" y="6719173"/>
            <a:ext cx="5892522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Ofrece una visión consolidada de las calificaciones obtenidas por cada estudiante.</a:t>
            </a:r>
            <a:endParaRPr lang="en-US" sz="1650" dirty="0"/>
          </a:p>
        </p:txBody>
      </p:sp>
      <p:sp>
        <p:nvSpPr>
          <p:cNvPr id="19" name="Shape 17"/>
          <p:cNvSpPr/>
          <p:nvPr/>
        </p:nvSpPr>
        <p:spPr>
          <a:xfrm>
            <a:off x="7421047" y="5390912"/>
            <a:ext cx="6361986" cy="2240637"/>
          </a:xfrm>
          <a:prstGeom prst="roundRect">
            <a:avLst>
              <a:gd name="adj" fmla="val 3971"/>
            </a:avLst>
          </a:prstGeom>
          <a:solidFill>
            <a:srgbClr val="09151A">
              <a:alpha val="95000"/>
            </a:srgbClr>
          </a:solidFill>
          <a:ln w="22860">
            <a:solidFill>
              <a:srgbClr val="194A99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443907" y="5413772"/>
            <a:ext cx="6316266" cy="635556"/>
          </a:xfrm>
          <a:prstGeom prst="roundRect">
            <a:avLst>
              <a:gd name="adj" fmla="val 9684"/>
            </a:avLst>
          </a:prstGeom>
          <a:solidFill>
            <a:srgbClr val="003180"/>
          </a:solidFill>
          <a:ln/>
        </p:spPr>
      </p:sp>
      <p:sp>
        <p:nvSpPr>
          <p:cNvPr id="21" name="Text 19"/>
          <p:cNvSpPr/>
          <p:nvPr/>
        </p:nvSpPr>
        <p:spPr>
          <a:xfrm>
            <a:off x="10443091" y="5529143"/>
            <a:ext cx="317778" cy="3971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5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500" dirty="0"/>
          </a:p>
        </p:txBody>
      </p:sp>
      <p:sp>
        <p:nvSpPr>
          <p:cNvPr id="22" name="Text 20"/>
          <p:cNvSpPr/>
          <p:nvPr/>
        </p:nvSpPr>
        <p:spPr>
          <a:xfrm>
            <a:off x="7655719" y="6261140"/>
            <a:ext cx="2702481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vw_BecasEstudiantes</a:t>
            </a:r>
            <a:endParaRPr lang="en-US" sz="2050" dirty="0"/>
          </a:p>
        </p:txBody>
      </p:sp>
      <p:sp>
        <p:nvSpPr>
          <p:cNvPr id="23" name="Text 21"/>
          <p:cNvSpPr/>
          <p:nvPr/>
        </p:nvSpPr>
        <p:spPr>
          <a:xfrm>
            <a:off x="7655719" y="6719173"/>
            <a:ext cx="5892641" cy="677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Lista los estudiantes que han recibido becas, detallando el tipo de beca asignada.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887</Words>
  <Application>Microsoft Office PowerPoint</Application>
  <PresentationFormat>Personalizado</PresentationFormat>
  <Paragraphs>99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Consolas</vt:lpstr>
      <vt:lpstr>Merriweather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manolito aguilar</dc:creator>
  <cp:lastModifiedBy>Full name</cp:lastModifiedBy>
  <cp:revision>2</cp:revision>
  <dcterms:created xsi:type="dcterms:W3CDTF">2025-10-03T10:28:48Z</dcterms:created>
  <dcterms:modified xsi:type="dcterms:W3CDTF">2025-10-03T14:36:11Z</dcterms:modified>
</cp:coreProperties>
</file>